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8571" y="0"/>
            <a:ext cx="4245429" cy="3505200"/>
          </a:xfrm>
        </p:spPr>
        <p:txBody>
          <a:bodyPr/>
          <a:lstStyle/>
          <a:p>
            <a:r>
              <a:rPr lang="en-US" dirty="0" smtClean="0">
                <a:solidFill>
                  <a:srgbClr val="FFFF00"/>
                </a:solidFill>
                <a:latin typeface="Footlight MT Light" panose="0204060206030A020304" pitchFamily="18" charset="0"/>
              </a:rPr>
              <a:t>Why We Wrote a Children’s Book on Indefinite Life Extension</a:t>
            </a:r>
            <a:endParaRPr lang="en-US" dirty="0">
              <a:solidFill>
                <a:srgbClr val="FFFF00"/>
              </a:solidFill>
              <a:latin typeface="Footlight MT Light" panose="0204060206030A020304" pitchFamily="18" charset="0"/>
            </a:endParaRPr>
          </a:p>
        </p:txBody>
      </p:sp>
      <p:sp>
        <p:nvSpPr>
          <p:cNvPr id="3" name="Subtitle 2"/>
          <p:cNvSpPr>
            <a:spLocks noGrp="1"/>
          </p:cNvSpPr>
          <p:nvPr>
            <p:ph type="subTitle" idx="1"/>
          </p:nvPr>
        </p:nvSpPr>
        <p:spPr>
          <a:xfrm>
            <a:off x="4898570" y="3505200"/>
            <a:ext cx="4245429" cy="3352800"/>
          </a:xfrm>
        </p:spPr>
        <p:txBody>
          <a:bodyPr/>
          <a:lstStyle/>
          <a:p>
            <a:r>
              <a:rPr lang="en-US" b="1" dirty="0" smtClean="0">
                <a:latin typeface="Harrington" panose="04040505050A02020702" pitchFamily="82" charset="0"/>
              </a:rPr>
              <a:t>Gennady Stolyarov II and Wendy Stolyarov</a:t>
            </a:r>
          </a:p>
          <a:p>
            <a:endParaRPr lang="en-US" sz="2800" dirty="0">
              <a:latin typeface="Harrington" panose="04040505050A02020702" pitchFamily="82" charset="0"/>
            </a:endParaRPr>
          </a:p>
          <a:p>
            <a:r>
              <a:rPr lang="en-US" sz="2800" dirty="0" err="1" smtClean="0">
                <a:latin typeface="Harrington" panose="04040505050A02020702" pitchFamily="82" charset="0"/>
              </a:rPr>
              <a:t>Transhuman</a:t>
            </a:r>
            <a:r>
              <a:rPr lang="en-US" sz="2800" dirty="0" smtClean="0">
                <a:latin typeface="Harrington" panose="04040505050A02020702" pitchFamily="82" charset="0"/>
              </a:rPr>
              <a:t> Visions 2.0</a:t>
            </a:r>
          </a:p>
          <a:p>
            <a:r>
              <a:rPr lang="en-US" sz="2800" dirty="0" smtClean="0">
                <a:latin typeface="Harrington" panose="04040505050A02020702" pitchFamily="82" charset="0"/>
              </a:rPr>
              <a:t>March 1, 2014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898571" cy="6858000"/>
          </a:xfrm>
          <a:prstGeom prst="rect">
            <a:avLst/>
          </a:prstGeom>
        </p:spPr>
      </p:pic>
    </p:spTree>
    <p:extLst>
      <p:ext uri="{BB962C8B-B14F-4D97-AF65-F5344CB8AC3E}">
        <p14:creationId xmlns:p14="http://schemas.microsoft.com/office/powerpoint/2010/main" val="175342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Footlight MT Light" panose="0204060206030A020304" pitchFamily="18" charset="0"/>
              </a:rPr>
              <a:t>Imagine 2045: What Should We Fear?</a:t>
            </a:r>
            <a:endParaRPr lang="en-US" dirty="0">
              <a:solidFill>
                <a:srgbClr val="FFFF00"/>
              </a:solidFill>
              <a:latin typeface="Footlight MT Light" panose="0204060206030A020304" pitchFamily="18" charset="0"/>
            </a:endParaRPr>
          </a:p>
        </p:txBody>
      </p:sp>
      <p:sp>
        <p:nvSpPr>
          <p:cNvPr id="3" name="Content Placeholder 2"/>
          <p:cNvSpPr>
            <a:spLocks noGrp="1"/>
          </p:cNvSpPr>
          <p:nvPr>
            <p:ph idx="1"/>
          </p:nvPr>
        </p:nvSpPr>
        <p:spPr>
          <a:xfrm>
            <a:off x="457200" y="1371600"/>
            <a:ext cx="5029200" cy="5105400"/>
          </a:xfrm>
        </p:spPr>
        <p:txBody>
          <a:bodyPr>
            <a:normAutofit fontScale="77500" lnSpcReduction="20000"/>
          </a:bodyPr>
          <a:lstStyle/>
          <a:p>
            <a:r>
              <a:rPr lang="en-US" dirty="0" smtClean="0"/>
              <a:t>Existential Risk? Technology run amok? </a:t>
            </a:r>
            <a:r>
              <a:rPr lang="en-US" dirty="0" smtClean="0">
                <a:solidFill>
                  <a:srgbClr val="FF0000"/>
                </a:solidFill>
              </a:rPr>
              <a:t>NO!</a:t>
            </a:r>
          </a:p>
          <a:p>
            <a:r>
              <a:rPr lang="en-US" dirty="0" smtClean="0"/>
              <a:t>We should fear a typical day in 2045 being much like a typical day in 2013, except farther along on the trajectory of decay.</a:t>
            </a:r>
          </a:p>
          <a:p>
            <a:r>
              <a:rPr lang="en-US" dirty="0" smtClean="0"/>
              <a:t>“What happened to that Singularity we were promised?”</a:t>
            </a:r>
          </a:p>
          <a:p>
            <a:r>
              <a:rPr lang="en-US" dirty="0" smtClean="0"/>
              <a:t>Will we at 58</a:t>
            </a:r>
            <a:r>
              <a:rPr lang="en-US" dirty="0"/>
              <a:t> </a:t>
            </a:r>
            <a:r>
              <a:rPr lang="en-US" dirty="0" smtClean="0"/>
              <a:t>be seen as quixotic dreamers about a future that never was? Will “kids these days” simply not care about life extension?  </a:t>
            </a:r>
          </a:p>
          <a:p>
            <a:r>
              <a:rPr lang="en-US" dirty="0" smtClean="0"/>
              <a:t>Will </a:t>
            </a:r>
            <a:r>
              <a:rPr lang="en-US" dirty="0" err="1" smtClean="0"/>
              <a:t>Luddism</a:t>
            </a:r>
            <a:r>
              <a:rPr lang="en-US" dirty="0"/>
              <a:t> </a:t>
            </a:r>
            <a:r>
              <a:rPr lang="en-US" dirty="0" smtClean="0"/>
              <a:t>and change-aversion prevail?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371600"/>
            <a:ext cx="3251200" cy="2438400"/>
          </a:xfrm>
          <a:prstGeom prst="rect">
            <a:avLst/>
          </a:prstGeom>
        </p:spPr>
      </p:pic>
      <p:sp>
        <p:nvSpPr>
          <p:cNvPr id="5" name="TextBox 4"/>
          <p:cNvSpPr txBox="1"/>
          <p:nvPr/>
        </p:nvSpPr>
        <p:spPr>
          <a:xfrm>
            <a:off x="5715000" y="3962400"/>
            <a:ext cx="3175000" cy="1200329"/>
          </a:xfrm>
          <a:prstGeom prst="rect">
            <a:avLst/>
          </a:prstGeom>
          <a:noFill/>
        </p:spPr>
        <p:txBody>
          <a:bodyPr wrap="square" rtlCol="0">
            <a:spAutoFit/>
          </a:bodyPr>
          <a:lstStyle/>
          <a:p>
            <a:pPr algn="ctr"/>
            <a:r>
              <a:rPr lang="en-US" dirty="0" smtClean="0"/>
              <a:t>Photograph by Tim Boyd,</a:t>
            </a:r>
          </a:p>
          <a:p>
            <a:pPr algn="ctr"/>
            <a:r>
              <a:rPr lang="en-US" dirty="0" smtClean="0">
                <a:solidFill>
                  <a:srgbClr val="FFFF00"/>
                </a:solidFill>
              </a:rPr>
              <a:t>Used pursuant to Creative Commons 2.0 Attribution Generic License</a:t>
            </a:r>
            <a:endParaRPr lang="en-US" dirty="0">
              <a:solidFill>
                <a:srgbClr val="FFFF00"/>
              </a:solidFill>
            </a:endParaRPr>
          </a:p>
        </p:txBody>
      </p:sp>
    </p:spTree>
    <p:extLst>
      <p:ext uri="{BB962C8B-B14F-4D97-AF65-F5344CB8AC3E}">
        <p14:creationId xmlns:p14="http://schemas.microsoft.com/office/powerpoint/2010/main" val="36737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Footlight MT Light" panose="0204060206030A020304" pitchFamily="18" charset="0"/>
              </a:rPr>
              <a:t>What We Could Do</a:t>
            </a:r>
            <a:endParaRPr lang="en-US" dirty="0">
              <a:solidFill>
                <a:srgbClr val="FFFF00"/>
              </a:solidFill>
              <a:latin typeface="Footlight MT Light" panose="0204060206030A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3385" y="1600200"/>
            <a:ext cx="3232830" cy="4525963"/>
          </a:xfrm>
        </p:spPr>
      </p:pic>
      <p:sp>
        <p:nvSpPr>
          <p:cNvPr id="5" name="TextBox 4"/>
          <p:cNvSpPr txBox="1"/>
          <p:nvPr/>
        </p:nvSpPr>
        <p:spPr>
          <a:xfrm>
            <a:off x="3970867" y="1371600"/>
            <a:ext cx="4876800" cy="5355312"/>
          </a:xfrm>
          <a:prstGeom prst="rect">
            <a:avLst/>
          </a:prstGeom>
          <a:noFill/>
        </p:spPr>
        <p:txBody>
          <a:bodyPr wrap="square" rtlCol="0">
            <a:spAutoFit/>
          </a:bodyPr>
          <a:lstStyle/>
          <a:p>
            <a:endParaRPr lang="en-US" sz="2400" dirty="0" smtClean="0"/>
          </a:p>
          <a:p>
            <a:r>
              <a:rPr lang="en-US" sz="2400" dirty="0" smtClean="0"/>
              <a:t>At age 5, Gennady promised that he would devote his life to the struggle against death. </a:t>
            </a:r>
          </a:p>
          <a:p>
            <a:endParaRPr lang="en-US" sz="2400" dirty="0"/>
          </a:p>
          <a:p>
            <a:r>
              <a:rPr lang="en-US" sz="2400" dirty="0" smtClean="0"/>
              <a:t>What can someone who is neither a doctor nor a biologist do? </a:t>
            </a:r>
          </a:p>
          <a:p>
            <a:endParaRPr lang="en-US" sz="2400" dirty="0"/>
          </a:p>
          <a:p>
            <a:r>
              <a:rPr lang="en-US" sz="2400" dirty="0" smtClean="0"/>
              <a:t>He can use ideas in an effort to change the world - especially if he happens to be married to the best illustrator he knows.</a:t>
            </a:r>
          </a:p>
          <a:p>
            <a:endParaRPr lang="en-US" dirty="0"/>
          </a:p>
          <a:p>
            <a:endParaRPr lang="en-US" dirty="0" smtClean="0"/>
          </a:p>
          <a:p>
            <a:endParaRPr lang="en-US" dirty="0"/>
          </a:p>
        </p:txBody>
      </p:sp>
    </p:spTree>
    <p:extLst>
      <p:ext uri="{BB962C8B-B14F-4D97-AF65-F5344CB8AC3E}">
        <p14:creationId xmlns:p14="http://schemas.microsoft.com/office/powerpoint/2010/main" val="970696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3" y="0"/>
            <a:ext cx="8229600" cy="1143000"/>
          </a:xfrm>
        </p:spPr>
        <p:txBody>
          <a:bodyPr/>
          <a:lstStyle/>
          <a:p>
            <a:r>
              <a:rPr lang="en-US" dirty="0" smtClean="0">
                <a:solidFill>
                  <a:srgbClr val="FFFF00"/>
                </a:solidFill>
                <a:latin typeface="Footlight MT Light" panose="0204060206030A020304" pitchFamily="18" charset="0"/>
              </a:rPr>
              <a:t>Filling a Void</a:t>
            </a:r>
            <a:endParaRPr lang="en-US" dirty="0">
              <a:solidFill>
                <a:srgbClr val="FFFF00"/>
              </a:solidFill>
              <a:latin typeface="Footlight MT Light" panose="0204060206030A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47800"/>
            <a:ext cx="3232830" cy="4525963"/>
          </a:xfrm>
        </p:spPr>
      </p:pic>
      <p:sp>
        <p:nvSpPr>
          <p:cNvPr id="5" name="TextBox 4"/>
          <p:cNvSpPr txBox="1"/>
          <p:nvPr/>
        </p:nvSpPr>
        <p:spPr>
          <a:xfrm>
            <a:off x="3852333" y="1143000"/>
            <a:ext cx="4876800" cy="5262979"/>
          </a:xfrm>
          <a:prstGeom prst="rect">
            <a:avLst/>
          </a:prstGeom>
          <a:noFill/>
        </p:spPr>
        <p:txBody>
          <a:bodyPr wrap="square" rtlCol="0">
            <a:spAutoFit/>
          </a:bodyPr>
          <a:lstStyle/>
          <a:p>
            <a:r>
              <a:rPr lang="en-US" sz="2800" dirty="0" smtClean="0"/>
              <a:t>Everyone learns about death as a child, and everyone is viscerally appalled. </a:t>
            </a:r>
          </a:p>
          <a:p>
            <a:endParaRPr lang="en-US" sz="2800" dirty="0"/>
          </a:p>
          <a:p>
            <a:r>
              <a:rPr lang="en-US" sz="2800" dirty="0" smtClean="0"/>
              <a:t>But there has been no antidote to the common excuses, evasions, and rationalizations that come shortly thereafter!</a:t>
            </a:r>
          </a:p>
          <a:p>
            <a:endParaRPr lang="en-US" sz="2800" dirty="0"/>
          </a:p>
          <a:p>
            <a:r>
              <a:rPr lang="en-US" sz="2800" dirty="0" smtClean="0"/>
              <a:t>Now children have a resource to understand that the initial outrage at death is justified. </a:t>
            </a:r>
            <a:endParaRPr lang="en-US" sz="2800" dirty="0"/>
          </a:p>
        </p:txBody>
      </p:sp>
    </p:spTree>
    <p:extLst>
      <p:ext uri="{BB962C8B-B14F-4D97-AF65-F5344CB8AC3E}">
        <p14:creationId xmlns:p14="http://schemas.microsoft.com/office/powerpoint/2010/main" val="31343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latin typeface="Footlight MT Light" panose="0204060206030A020304" pitchFamily="18" charset="0"/>
              </a:rPr>
              <a:t>What </a:t>
            </a:r>
            <a:r>
              <a:rPr lang="en-US" i="1" dirty="0" smtClean="0">
                <a:solidFill>
                  <a:srgbClr val="FFFF00"/>
                </a:solidFill>
                <a:latin typeface="Footlight MT Light" panose="0204060206030A020304" pitchFamily="18" charset="0"/>
              </a:rPr>
              <a:t>Death is Wrong </a:t>
            </a:r>
            <a:r>
              <a:rPr lang="en-US" dirty="0" smtClean="0">
                <a:solidFill>
                  <a:srgbClr val="FFFF00"/>
                </a:solidFill>
                <a:latin typeface="Footlight MT Light" panose="0204060206030A020304" pitchFamily="18" charset="0"/>
              </a:rPr>
              <a:t>Offers</a:t>
            </a:r>
            <a:endParaRPr lang="en-US" dirty="0">
              <a:solidFill>
                <a:srgbClr val="FFFF00"/>
              </a:solidFill>
              <a:latin typeface="Footlight MT Light" panose="0204060206030A020304" pitchFamily="18" charset="0"/>
            </a:endParaRPr>
          </a:p>
        </p:txBody>
      </p:sp>
      <p:sp>
        <p:nvSpPr>
          <p:cNvPr id="3" name="Content Placeholder 2"/>
          <p:cNvSpPr>
            <a:spLocks noGrp="1"/>
          </p:cNvSpPr>
          <p:nvPr>
            <p:ph idx="1"/>
          </p:nvPr>
        </p:nvSpPr>
        <p:spPr>
          <a:xfrm>
            <a:off x="228600" y="990600"/>
            <a:ext cx="8382000" cy="5638800"/>
          </a:xfrm>
        </p:spPr>
        <p:txBody>
          <a:bodyPr>
            <a:normAutofit fontScale="92500"/>
          </a:bodyPr>
          <a:lstStyle/>
          <a:p>
            <a:r>
              <a:rPr lang="en-US" dirty="0" smtClean="0"/>
              <a:t>A bit of autobiography: How I found out about death as a child and realized that death is wrong</a:t>
            </a:r>
          </a:p>
          <a:p>
            <a:r>
              <a:rPr lang="en-US" dirty="0" smtClean="0"/>
              <a:t>Examples and illustrations of long-lived creatures</a:t>
            </a:r>
          </a:p>
          <a:p>
            <a:r>
              <a:rPr lang="en-US" dirty="0" smtClean="0"/>
              <a:t>Child-friendly summaries of key scientific breakthroughs and the SENS program</a:t>
            </a:r>
          </a:p>
          <a:p>
            <a:r>
              <a:rPr lang="en-US" dirty="0" smtClean="0"/>
              <a:t>Philosophical arguments for life extension and rebuttals of common objections</a:t>
            </a:r>
          </a:p>
          <a:p>
            <a:r>
              <a:rPr lang="en-US" dirty="0" smtClean="0"/>
              <a:t>What you could do with an indefinite lifespan</a:t>
            </a:r>
          </a:p>
          <a:p>
            <a:r>
              <a:rPr lang="en-US" dirty="0" smtClean="0"/>
              <a:t>Quotations from five great pro-longevity thinkers: Francis Bacon to Alan Harrington</a:t>
            </a:r>
          </a:p>
          <a:p>
            <a:endParaRPr lang="en-US" dirty="0" smtClean="0"/>
          </a:p>
          <a:p>
            <a:endParaRPr lang="en-US" dirty="0"/>
          </a:p>
        </p:txBody>
      </p:sp>
    </p:spTree>
    <p:extLst>
      <p:ext uri="{BB962C8B-B14F-4D97-AF65-F5344CB8AC3E}">
        <p14:creationId xmlns:p14="http://schemas.microsoft.com/office/powerpoint/2010/main" val="132844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latin typeface="Footlight MT Light" panose="0204060206030A020304" pitchFamily="18" charset="0"/>
              </a:rPr>
              <a:t>We Need a New Abolitionism!</a:t>
            </a:r>
            <a:endParaRPr lang="en-US" dirty="0">
              <a:solidFill>
                <a:srgbClr val="FFFF00"/>
              </a:solidFill>
              <a:latin typeface="Footlight MT Light" panose="0204060206030A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46195"/>
            <a:ext cx="3352800" cy="4639655"/>
          </a:xfrm>
        </p:spPr>
      </p:pic>
      <p:sp>
        <p:nvSpPr>
          <p:cNvPr id="5" name="TextBox 4"/>
          <p:cNvSpPr txBox="1"/>
          <p:nvPr/>
        </p:nvSpPr>
        <p:spPr>
          <a:xfrm>
            <a:off x="4038600" y="1219200"/>
            <a:ext cx="4648200" cy="4893647"/>
          </a:xfrm>
          <a:prstGeom prst="rect">
            <a:avLst/>
          </a:prstGeom>
          <a:noFill/>
        </p:spPr>
        <p:txBody>
          <a:bodyPr wrap="square" rtlCol="0">
            <a:spAutoFit/>
          </a:bodyPr>
          <a:lstStyle/>
          <a:p>
            <a:r>
              <a:rPr lang="en-US" sz="2400" dirty="0"/>
              <a:t>"Urge immediate abolition as earnestly as we may, it will, alas! be gradual abolition in the end. We have never said that slavery would be overthrown by a single blow; that it ought to be, we shall always contend." </a:t>
            </a:r>
            <a:endParaRPr lang="en-US" sz="2400" dirty="0" smtClean="0"/>
          </a:p>
          <a:p>
            <a:endParaRPr lang="en-US" sz="2400" dirty="0"/>
          </a:p>
          <a:p>
            <a:r>
              <a:rPr lang="en-US" sz="2400" dirty="0" smtClean="0"/>
              <a:t>~ William Lloyd Garrison</a:t>
            </a:r>
          </a:p>
          <a:p>
            <a:endParaRPr lang="en-US" sz="2400" dirty="0"/>
          </a:p>
          <a:p>
            <a:r>
              <a:rPr lang="en-US" sz="2400" b="1" dirty="0" smtClean="0">
                <a:solidFill>
                  <a:srgbClr val="FFFF00"/>
                </a:solidFill>
              </a:rPr>
              <a:t>Truer words were never spoken when it comes to the abolition of the death of innocent humans.</a:t>
            </a:r>
            <a:endParaRPr lang="en-US" sz="2400" b="1" dirty="0">
              <a:solidFill>
                <a:srgbClr val="FFFF00"/>
              </a:solidFill>
            </a:endParaRPr>
          </a:p>
        </p:txBody>
      </p:sp>
    </p:spTree>
    <p:extLst>
      <p:ext uri="{BB962C8B-B14F-4D97-AF65-F5344CB8AC3E}">
        <p14:creationId xmlns:p14="http://schemas.microsoft.com/office/powerpoint/2010/main" val="76614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Footlight MT Light" panose="0204060206030A020304" pitchFamily="18" charset="0"/>
              </a:rPr>
              <a:t>A New Generation of Activists</a:t>
            </a:r>
            <a:endParaRPr lang="en-US" dirty="0">
              <a:solidFill>
                <a:srgbClr val="FFFF00"/>
              </a:solidFill>
              <a:latin typeface="Footlight MT Light" panose="0204060206030A020304" pitchFamily="18" charset="0"/>
            </a:endParaRPr>
          </a:p>
        </p:txBody>
      </p:sp>
      <p:sp>
        <p:nvSpPr>
          <p:cNvPr id="3" name="Content Placeholder 2"/>
          <p:cNvSpPr>
            <a:spLocks noGrp="1"/>
          </p:cNvSpPr>
          <p:nvPr>
            <p:ph idx="1"/>
          </p:nvPr>
        </p:nvSpPr>
        <p:spPr>
          <a:xfrm>
            <a:off x="304800" y="1371600"/>
            <a:ext cx="8382000" cy="5029200"/>
          </a:xfrm>
        </p:spPr>
        <p:txBody>
          <a:bodyPr>
            <a:normAutofit lnSpcReduction="10000"/>
          </a:bodyPr>
          <a:lstStyle/>
          <a:p>
            <a:r>
              <a:rPr lang="en-US" dirty="0" smtClean="0"/>
              <a:t>Even a handful of precocious children, committed to improving the prospects of indefinite life extension from an early age, could make the difference between us surviving indefinitely and being part of the last generations to die.</a:t>
            </a:r>
          </a:p>
          <a:p>
            <a:r>
              <a:rPr lang="en-US" b="1" dirty="0" smtClean="0">
                <a:solidFill>
                  <a:srgbClr val="FFFF00"/>
                </a:solidFill>
              </a:rPr>
              <a:t>Spread the word </a:t>
            </a:r>
            <a:r>
              <a:rPr lang="en-US" dirty="0" smtClean="0"/>
              <a:t>to libraries, schools, bookstores, children’s activity groups – and any other place you can find these young potential cosmic revolutionaries!</a:t>
            </a:r>
          </a:p>
          <a:p>
            <a:endParaRPr lang="en-US" dirty="0"/>
          </a:p>
          <a:p>
            <a:pPr marL="0" indent="0">
              <a:buNone/>
            </a:pPr>
            <a:endParaRPr lang="en-US" dirty="0"/>
          </a:p>
        </p:txBody>
      </p:sp>
    </p:spTree>
    <p:extLst>
      <p:ext uri="{BB962C8B-B14F-4D97-AF65-F5344CB8AC3E}">
        <p14:creationId xmlns:p14="http://schemas.microsoft.com/office/powerpoint/2010/main" val="375610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00"/>
                </a:solidFill>
                <a:latin typeface="Footlight MT Light" panose="0204060206030A020304" pitchFamily="18" charset="0"/>
              </a:rPr>
              <a:t>How to Obtain It</a:t>
            </a:r>
            <a:endParaRPr lang="en-US" dirty="0">
              <a:solidFill>
                <a:srgbClr val="FFFF00"/>
              </a:solidFill>
              <a:latin typeface="Footlight MT Light" panose="0204060206030A020304" pitchFamily="18" charset="0"/>
            </a:endParaRPr>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dirty="0" smtClean="0"/>
              <a:t>Paperback version: Amazon and </a:t>
            </a:r>
            <a:r>
              <a:rPr lang="en-US" dirty="0" err="1" smtClean="0"/>
              <a:t>Createspace</a:t>
            </a:r>
            <a:r>
              <a:rPr lang="en-US" dirty="0" smtClean="0"/>
              <a:t> – or </a:t>
            </a:r>
            <a:r>
              <a:rPr lang="en-US" b="1" dirty="0" smtClean="0">
                <a:solidFill>
                  <a:srgbClr val="FFFF00"/>
                </a:solidFill>
              </a:rPr>
              <a:t>at this very conference!</a:t>
            </a:r>
          </a:p>
          <a:p>
            <a:r>
              <a:rPr lang="en-US" dirty="0" smtClean="0"/>
              <a:t>Kindle version: $0.99 on Amazon</a:t>
            </a:r>
          </a:p>
          <a:p>
            <a:pPr marL="0" indent="0">
              <a:buNone/>
            </a:pPr>
            <a:r>
              <a:rPr lang="en-US" dirty="0" smtClean="0"/>
              <a:t>                                 </a:t>
            </a:r>
            <a:r>
              <a:rPr lang="en-US" u="sng" dirty="0" smtClean="0">
                <a:solidFill>
                  <a:srgbClr val="FFFF00"/>
                </a:solidFill>
                <a:latin typeface="Footlight MT Light" panose="0204060206030A020304" pitchFamily="18" charset="0"/>
              </a:rPr>
              <a:t>REVIEWS</a:t>
            </a:r>
          </a:p>
          <a:p>
            <a:r>
              <a:rPr lang="en-US" dirty="0" smtClean="0"/>
              <a:t>“This </a:t>
            </a:r>
            <a:r>
              <a:rPr lang="en-US" dirty="0"/>
              <a:t>is the book I wish I'd have read as a young child.  ” </a:t>
            </a:r>
            <a:r>
              <a:rPr lang="en-US" dirty="0" smtClean="0"/>
              <a:t> </a:t>
            </a:r>
            <a:r>
              <a:rPr lang="en-US" dirty="0" smtClean="0">
                <a:solidFill>
                  <a:srgbClr val="FFFF00"/>
                </a:solidFill>
              </a:rPr>
              <a:t>~ B.J. Murphy, The </a:t>
            </a:r>
            <a:r>
              <a:rPr lang="en-US" dirty="0" err="1" smtClean="0">
                <a:solidFill>
                  <a:srgbClr val="FFFF00"/>
                </a:solidFill>
              </a:rPr>
              <a:t>Proactionary</a:t>
            </a:r>
            <a:r>
              <a:rPr lang="en-US" dirty="0" smtClean="0">
                <a:solidFill>
                  <a:srgbClr val="FFFF00"/>
                </a:solidFill>
              </a:rPr>
              <a:t> </a:t>
            </a:r>
            <a:r>
              <a:rPr lang="en-US" dirty="0" err="1" smtClean="0">
                <a:solidFill>
                  <a:srgbClr val="FFFF00"/>
                </a:solidFill>
              </a:rPr>
              <a:t>Transhumanist</a:t>
            </a:r>
            <a:endParaRPr lang="en-US" dirty="0" smtClean="0">
              <a:solidFill>
                <a:srgbClr val="FFFF00"/>
              </a:solidFill>
            </a:endParaRPr>
          </a:p>
          <a:p>
            <a:r>
              <a:rPr lang="en-US" dirty="0" smtClean="0"/>
              <a:t>“This </a:t>
            </a:r>
            <a:r>
              <a:rPr lang="en-US" dirty="0"/>
              <a:t>book is well-written, well-illustrated, and a fantastic read</a:t>
            </a:r>
            <a:r>
              <a:rPr lang="en-US" dirty="0" smtClean="0"/>
              <a:t>.” </a:t>
            </a:r>
            <a:r>
              <a:rPr lang="en-US" dirty="0" smtClean="0">
                <a:solidFill>
                  <a:srgbClr val="FFFF00"/>
                </a:solidFill>
              </a:rPr>
              <a:t>~ </a:t>
            </a:r>
            <a:r>
              <a:rPr lang="en-US" dirty="0" err="1" smtClean="0">
                <a:solidFill>
                  <a:srgbClr val="FFFF00"/>
                </a:solidFill>
              </a:rPr>
              <a:t>Zoltan</a:t>
            </a:r>
            <a:r>
              <a:rPr lang="en-US" dirty="0" smtClean="0">
                <a:solidFill>
                  <a:srgbClr val="FFFF00"/>
                </a:solidFill>
              </a:rPr>
              <a:t> </a:t>
            </a:r>
            <a:r>
              <a:rPr lang="en-US" dirty="0" err="1" smtClean="0">
                <a:solidFill>
                  <a:srgbClr val="FFFF00"/>
                </a:solidFill>
              </a:rPr>
              <a:t>Istvan</a:t>
            </a:r>
            <a:endParaRPr lang="en-US" dirty="0" smtClean="0">
              <a:solidFill>
                <a:srgbClr val="FFFF00"/>
              </a:solidFill>
            </a:endParaRPr>
          </a:p>
          <a:p>
            <a:r>
              <a:rPr lang="en-US" dirty="0" smtClean="0"/>
              <a:t>“</a:t>
            </a:r>
            <a:r>
              <a:rPr lang="en-US" dirty="0"/>
              <a:t>I recommend this one without reservation. It's worth reading</a:t>
            </a:r>
            <a:r>
              <a:rPr lang="en-US" dirty="0" smtClean="0"/>
              <a:t>.” </a:t>
            </a:r>
            <a:r>
              <a:rPr lang="en-US" dirty="0" smtClean="0">
                <a:solidFill>
                  <a:srgbClr val="FFFF00"/>
                </a:solidFill>
              </a:rPr>
              <a:t>~ Prof. Charles N. Steele</a:t>
            </a:r>
            <a:endParaRPr lang="en-US" dirty="0">
              <a:solidFill>
                <a:srgbClr val="FFFF00"/>
              </a:solidFill>
            </a:endParaRPr>
          </a:p>
        </p:txBody>
      </p:sp>
    </p:spTree>
    <p:extLst>
      <p:ext uri="{BB962C8B-B14F-4D97-AF65-F5344CB8AC3E}">
        <p14:creationId xmlns:p14="http://schemas.microsoft.com/office/powerpoint/2010/main" val="3504956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solidFill>
                  <a:srgbClr val="FFFF00"/>
                </a:solidFill>
                <a:latin typeface="Footlight MT Light" panose="0204060206030A020304" pitchFamily="18" charset="0"/>
              </a:rPr>
              <a:t>Indiegogo</a:t>
            </a:r>
            <a:r>
              <a:rPr lang="en-US" dirty="0" smtClean="0">
                <a:solidFill>
                  <a:srgbClr val="FFFF00"/>
                </a:solidFill>
                <a:latin typeface="Footlight MT Light" panose="0204060206030A020304" pitchFamily="18" charset="0"/>
              </a:rPr>
              <a:t> Fundraiser</a:t>
            </a:r>
            <a:endParaRPr lang="en-US" dirty="0">
              <a:solidFill>
                <a:srgbClr val="FFFF00"/>
              </a:solidFill>
              <a:latin typeface="Footlight MT Light" panose="0204060206030A020304" pitchFamily="18" charset="0"/>
            </a:endParaRPr>
          </a:p>
        </p:txBody>
      </p:sp>
      <p:sp>
        <p:nvSpPr>
          <p:cNvPr id="3" name="Content Placeholder 2"/>
          <p:cNvSpPr>
            <a:spLocks noGrp="1"/>
          </p:cNvSpPr>
          <p:nvPr>
            <p:ph idx="1"/>
          </p:nvPr>
        </p:nvSpPr>
        <p:spPr>
          <a:xfrm>
            <a:off x="152400" y="914400"/>
            <a:ext cx="8839200" cy="5638800"/>
          </a:xfrm>
        </p:spPr>
        <p:txBody>
          <a:bodyPr/>
          <a:lstStyle/>
          <a:p>
            <a:r>
              <a:rPr lang="en-US" sz="2800" dirty="0" smtClean="0"/>
              <a:t>Title: “</a:t>
            </a:r>
            <a:r>
              <a:rPr lang="en-US" sz="2800" b="1" dirty="0" smtClean="0">
                <a:solidFill>
                  <a:srgbClr val="FFFF00"/>
                </a:solidFill>
              </a:rPr>
              <a:t>Help Teach 1000 Kids That Death is Wrong</a:t>
            </a:r>
            <a:r>
              <a:rPr lang="en-US" sz="2800" dirty="0" smtClean="0"/>
              <a:t>”</a:t>
            </a:r>
          </a:p>
          <a:p>
            <a:r>
              <a:rPr lang="en-US" sz="2800" dirty="0" smtClean="0"/>
              <a:t>Project in Coordination with MILE: Movement for Indefinite Life Extension</a:t>
            </a:r>
          </a:p>
          <a:p>
            <a:r>
              <a:rPr lang="en-US" sz="2800" dirty="0" smtClean="0"/>
              <a:t>Goal to raise </a:t>
            </a:r>
            <a:r>
              <a:rPr lang="en-US" sz="2800" dirty="0"/>
              <a:t>$5000 to distribute 1000 copies of </a:t>
            </a:r>
            <a:r>
              <a:rPr lang="en-US" sz="2800" i="1" dirty="0" smtClean="0"/>
              <a:t>Death </a:t>
            </a:r>
            <a:r>
              <a:rPr lang="en-US" sz="2800" i="1" dirty="0"/>
              <a:t>is </a:t>
            </a:r>
            <a:r>
              <a:rPr lang="en-US" sz="2800" i="1" dirty="0" smtClean="0"/>
              <a:t>Wrong</a:t>
            </a:r>
            <a:r>
              <a:rPr lang="en-US" sz="2800" dirty="0" smtClean="0"/>
              <a:t> to </a:t>
            </a:r>
            <a:r>
              <a:rPr lang="en-US" sz="2800" dirty="0"/>
              <a:t>children, free of cost to them. </a:t>
            </a:r>
          </a:p>
          <a:p>
            <a:r>
              <a:rPr lang="en-US" sz="2800" dirty="0" smtClean="0"/>
              <a:t>We can order copies from </a:t>
            </a:r>
            <a:r>
              <a:rPr lang="en-US" sz="2800" dirty="0" err="1" smtClean="0"/>
              <a:t>Createspace</a:t>
            </a:r>
            <a:r>
              <a:rPr lang="en-US" sz="2800" dirty="0" smtClean="0"/>
              <a:t> at the author’s discounted price, and ship copies to longevity activists throughout the US, for distribution to children in their local areas.</a:t>
            </a:r>
          </a:p>
          <a:p>
            <a:r>
              <a:rPr lang="en-US" sz="2800" dirty="0" smtClean="0"/>
              <a:t>Flexible funding campaign: All donated funds will be used, no matter how much is given. </a:t>
            </a:r>
          </a:p>
          <a:p>
            <a:r>
              <a:rPr lang="en-US" sz="2800" dirty="0" smtClean="0"/>
              <a:t>Deadline of April 23, 2014: </a:t>
            </a:r>
            <a:r>
              <a:rPr lang="en-US" sz="2800" b="1" dirty="0" smtClean="0">
                <a:solidFill>
                  <a:srgbClr val="FFFF00"/>
                </a:solidFill>
              </a:rPr>
              <a:t>Contribute today!</a:t>
            </a:r>
            <a:endParaRPr lang="en-US" sz="2800" b="1" dirty="0">
              <a:solidFill>
                <a:srgbClr val="FFFF00"/>
              </a:solidFill>
            </a:endParaRPr>
          </a:p>
        </p:txBody>
      </p:sp>
    </p:spTree>
    <p:extLst>
      <p:ext uri="{BB962C8B-B14F-4D97-AF65-F5344CB8AC3E}">
        <p14:creationId xmlns:p14="http://schemas.microsoft.com/office/powerpoint/2010/main" val="3700257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603</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Why We Wrote a Children’s Book on Indefinite Life Extension</vt:lpstr>
      <vt:lpstr>Imagine 2045: What Should We Fear?</vt:lpstr>
      <vt:lpstr>What We Could Do</vt:lpstr>
      <vt:lpstr>Filling a Void</vt:lpstr>
      <vt:lpstr>What Death is Wrong Offers</vt:lpstr>
      <vt:lpstr>We Need a New Abolitionism!</vt:lpstr>
      <vt:lpstr>A New Generation of Activists</vt:lpstr>
      <vt:lpstr>How to Obtain It</vt:lpstr>
      <vt:lpstr>Indiegogo Fundraiser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Wrote a Children’s Book on Indefinite Life Extension</dc:title>
  <dc:creator>Gennady</dc:creator>
  <cp:lastModifiedBy>Gennady</cp:lastModifiedBy>
  <cp:revision>14</cp:revision>
  <dcterms:created xsi:type="dcterms:W3CDTF">2006-08-16T00:00:00Z</dcterms:created>
  <dcterms:modified xsi:type="dcterms:W3CDTF">2014-02-23T03:51:23Z</dcterms:modified>
</cp:coreProperties>
</file>